
<file path=[Content_Types].xml><?xml version="1.0" encoding="utf-8"?>
<Types xmlns="http://schemas.openxmlformats.org/package/2006/content-types">
  <Default Extension="pdf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89"/>
  </p:notesMasterIdLst>
  <p:handoutMasterIdLst>
    <p:handoutMasterId r:id="rId90"/>
  </p:handoutMasterIdLst>
  <p:sldIdLst>
    <p:sldId id="265" r:id="rId3"/>
    <p:sldId id="283" r:id="rId4"/>
    <p:sldId id="285" r:id="rId5"/>
    <p:sldId id="385" r:id="rId6"/>
    <p:sldId id="333" r:id="rId7"/>
    <p:sldId id="273" r:id="rId8"/>
    <p:sldId id="276" r:id="rId9"/>
    <p:sldId id="384" r:id="rId10"/>
    <p:sldId id="278" r:id="rId11"/>
    <p:sldId id="310" r:id="rId12"/>
    <p:sldId id="286" r:id="rId13"/>
    <p:sldId id="272" r:id="rId14"/>
    <p:sldId id="320" r:id="rId15"/>
    <p:sldId id="388" r:id="rId16"/>
    <p:sldId id="313" r:id="rId17"/>
    <p:sldId id="381" r:id="rId18"/>
    <p:sldId id="324" r:id="rId19"/>
    <p:sldId id="314" r:id="rId20"/>
    <p:sldId id="380" r:id="rId21"/>
    <p:sldId id="373" r:id="rId22"/>
    <p:sldId id="325" r:id="rId23"/>
    <p:sldId id="382" r:id="rId24"/>
    <p:sldId id="383" r:id="rId25"/>
    <p:sldId id="360" r:id="rId26"/>
    <p:sldId id="361" r:id="rId27"/>
    <p:sldId id="316" r:id="rId28"/>
    <p:sldId id="379" r:id="rId29"/>
    <p:sldId id="330" r:id="rId30"/>
    <p:sldId id="374" r:id="rId31"/>
    <p:sldId id="318" r:id="rId32"/>
    <p:sldId id="317" r:id="rId33"/>
    <p:sldId id="363" r:id="rId34"/>
    <p:sldId id="376" r:id="rId35"/>
    <p:sldId id="308" r:id="rId36"/>
    <p:sldId id="342" r:id="rId37"/>
    <p:sldId id="275" r:id="rId38"/>
    <p:sldId id="341" r:id="rId39"/>
    <p:sldId id="315" r:id="rId40"/>
    <p:sldId id="332" r:id="rId41"/>
    <p:sldId id="335" r:id="rId42"/>
    <p:sldId id="375" r:id="rId43"/>
    <p:sldId id="287" r:id="rId44"/>
    <p:sldId id="352" r:id="rId45"/>
    <p:sldId id="344" r:id="rId46"/>
    <p:sldId id="304" r:id="rId47"/>
    <p:sldId id="311" r:id="rId48"/>
    <p:sldId id="367" r:id="rId49"/>
    <p:sldId id="326" r:id="rId50"/>
    <p:sldId id="334" r:id="rId51"/>
    <p:sldId id="305" r:id="rId52"/>
    <p:sldId id="309" r:id="rId53"/>
    <p:sldId id="288" r:id="rId54"/>
    <p:sldId id="331" r:id="rId55"/>
    <p:sldId id="339" r:id="rId56"/>
    <p:sldId id="345" r:id="rId57"/>
    <p:sldId id="346" r:id="rId58"/>
    <p:sldId id="349" r:id="rId59"/>
    <p:sldId id="301" r:id="rId60"/>
    <p:sldId id="306" r:id="rId61"/>
    <p:sldId id="327" r:id="rId62"/>
    <p:sldId id="289" r:id="rId63"/>
    <p:sldId id="377" r:id="rId64"/>
    <p:sldId id="269" r:id="rId65"/>
    <p:sldId id="323" r:id="rId66"/>
    <p:sldId id="337" r:id="rId67"/>
    <p:sldId id="291" r:id="rId68"/>
    <p:sldId id="322" r:id="rId69"/>
    <p:sldId id="340" r:id="rId70"/>
    <p:sldId id="279" r:id="rId71"/>
    <p:sldId id="329" r:id="rId72"/>
    <p:sldId id="319" r:id="rId73"/>
    <p:sldId id="350" r:id="rId74"/>
    <p:sldId id="369" r:id="rId75"/>
    <p:sldId id="387" r:id="rId76"/>
    <p:sldId id="356" r:id="rId77"/>
    <p:sldId id="355" r:id="rId78"/>
    <p:sldId id="358" r:id="rId79"/>
    <p:sldId id="357" r:id="rId80"/>
    <p:sldId id="359" r:id="rId81"/>
    <p:sldId id="300" r:id="rId82"/>
    <p:sldId id="294" r:id="rId83"/>
    <p:sldId id="293" r:id="rId84"/>
    <p:sldId id="295" r:id="rId85"/>
    <p:sldId id="296" r:id="rId86"/>
    <p:sldId id="297" r:id="rId87"/>
    <p:sldId id="298" r:id="rId88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629" autoAdjust="0"/>
  </p:normalViewPr>
  <p:slideViewPr>
    <p:cSldViewPr showGuides="1">
      <p:cViewPr varScale="1">
        <p:scale>
          <a:sx n="121" d="100"/>
          <a:sy n="121" d="100"/>
        </p:scale>
        <p:origin x="120" y="258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102" y="366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handoutMaster" Target="handoutMasters/handout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nl-NL"/>
              <a:pPr/>
              <a:t>11-1-2018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nl-NL"/>
              <a:pPr/>
              <a:t>11-1-2018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Klik om de modelstijlen te bewerken</a:t>
            </a:r>
          </a:p>
          <a:p>
            <a:pPr lvl="1"/>
            <a:r>
              <a:rPr/>
              <a:t>Tweede niveau</a:t>
            </a:r>
          </a:p>
          <a:p>
            <a:pPr lvl="2"/>
            <a:r>
              <a:rPr/>
              <a:t>Derde niveau</a:t>
            </a:r>
          </a:p>
          <a:p>
            <a:pPr lvl="3"/>
            <a:r>
              <a:rPr/>
              <a:t>Vierde niveau</a:t>
            </a:r>
          </a:p>
          <a:p>
            <a:pPr lvl="4"/>
            <a:r>
              <a:rPr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225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195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67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5361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3866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63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2410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pPr/>
              <a:t>69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036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identiek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ie vertical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linker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rechter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ee alternatiev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i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ie alternatiev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jf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é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e afbeelding,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nl-NL" noProof="0" dirty="0" smtClean="0"/>
              <a:t>Klik om een naam in te voeren</a:t>
            </a:r>
            <a:endParaRPr lang="nl-NL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0" smtClean="0"/>
              <a:t>Klik om de ondertitelstijl van het model te bewerken</a:t>
            </a:r>
            <a:endParaRPr lang="nl-NL" noProof="0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noProof="0" dirty="0" smtClean="0"/>
              <a:t>Jaar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nker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chter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er linker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er rechterafbeeldingen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nl-NL" noProof="0" smtClean="0"/>
              <a:t>Klik om de stijl te bewerken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es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9" name="Tijdelijke aanduiding voor afbeelding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6" name="Tijdelijke aanduiding voor afbeelding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nkerafbeelding met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chterafbeelding met 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noProof="0" smtClean="0"/>
              <a:t>Klik om de modelstijlen te bewerken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 noProof="0" dirty="0" smtClean="0"/>
              <a:t>Klik om de stijl te bewerken</a:t>
            </a:r>
            <a:endParaRPr lang="nl-NL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 dirty="0" smtClean="0"/>
              <a:t>Klik om de modelstijlen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  <a:endParaRPr lang="nl-NL" noProof="0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nl-NL" noProof="0" smtClean="0"/>
              <a:pPr/>
              <a:t>11-1-2018</a:t>
            </a:fld>
            <a:endParaRPr lang="nl-NL" noProof="0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sz="2800" dirty="0" smtClean="0">
                <a:solidFill>
                  <a:srgbClr val="FF0000"/>
                </a:solidFill>
              </a:rPr>
              <a:t>SCHOLENGEMEENSCHAP</a:t>
            </a:r>
            <a:br>
              <a:rPr lang="nl-BE" sz="2800" dirty="0" smtClean="0">
                <a:solidFill>
                  <a:srgbClr val="FF0000"/>
                </a:solidFill>
              </a:rPr>
            </a:br>
            <a:r>
              <a:rPr lang="nl-BE" sz="2800" dirty="0" smtClean="0">
                <a:solidFill>
                  <a:srgbClr val="FF0000"/>
                </a:solidFill>
              </a:rPr>
              <a:t/>
            </a:r>
            <a:br>
              <a:rPr lang="nl-BE" sz="2800" dirty="0" smtClean="0">
                <a:solidFill>
                  <a:srgbClr val="FF0000"/>
                </a:solidFill>
              </a:rPr>
            </a:br>
            <a:r>
              <a:rPr lang="nl-BE" sz="2800" dirty="0" smtClean="0">
                <a:solidFill>
                  <a:srgbClr val="FF0000"/>
                </a:solidFill>
              </a:rPr>
              <a:t>LAND VAN RHODE</a:t>
            </a: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>Sint-</a:t>
            </a:r>
            <a:r>
              <a:rPr lang="nl-BE" sz="2800" dirty="0" err="1" smtClean="0"/>
              <a:t>Elooischool</a:t>
            </a: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>Sint-Michielsschool</a:t>
            </a:r>
            <a:br>
              <a:rPr lang="nl-BE" sz="2800" dirty="0" smtClean="0"/>
            </a:b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>Paus Johannescollege</a:t>
            </a:r>
            <a:br>
              <a:rPr lang="nl-BE" sz="2800" dirty="0" smtClean="0"/>
            </a:b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>Sint-Gregoriuscollege</a:t>
            </a:r>
            <a:br>
              <a:rPr lang="nl-BE" sz="2800" dirty="0" smtClean="0"/>
            </a:br>
            <a:r>
              <a:rPr lang="nl-BE" sz="2800" dirty="0" smtClean="0"/>
              <a:t/>
            </a:r>
            <a:br>
              <a:rPr lang="nl-BE" sz="2800" dirty="0" smtClean="0"/>
            </a:br>
            <a:r>
              <a:rPr lang="nl-BE" sz="2800" dirty="0" smtClean="0"/>
              <a:t>De Graankorrel</a:t>
            </a:r>
            <a:endParaRPr lang="nl-NL" sz="2800" dirty="0"/>
          </a:p>
        </p:txBody>
      </p:sp>
      <p:sp>
        <p:nvSpPr>
          <p:cNvPr id="4" name="Ond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 smtClean="0"/>
          </a:p>
          <a:p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7008812" y="533400"/>
            <a:ext cx="5134271" cy="838200"/>
          </a:xfrm>
        </p:spPr>
        <p:txBody>
          <a:bodyPr/>
          <a:lstStyle/>
          <a:p>
            <a:pPr algn="ctr"/>
            <a:r>
              <a:rPr lang="nl-BE" sz="3600" dirty="0" smtClean="0"/>
              <a:t>NIEUWJAARSRECEPTIE</a:t>
            </a:r>
          </a:p>
          <a:p>
            <a:pPr algn="ctr"/>
            <a:r>
              <a:rPr lang="nl-BE" sz="3600" dirty="0" smtClean="0"/>
              <a:t>2018</a:t>
            </a:r>
            <a:endParaRPr lang="nl-NL" sz="3600" dirty="0" smtClean="0"/>
          </a:p>
        </p:txBody>
      </p:sp>
      <p:pic>
        <p:nvPicPr>
          <p:cNvPr id="7" name="Tijdelijke aanduiding voor afbeelding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7008813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4" b="15024"/>
          <a:stretch>
            <a:fillRect/>
          </a:stretch>
        </p:blipFill>
        <p:spPr>
          <a:xfrm>
            <a:off x="516573" y="620688"/>
            <a:ext cx="6035040" cy="5641848"/>
          </a:xfrm>
        </p:spPr>
      </p:pic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>
          <a:xfrm>
            <a:off x="7174532" y="620946"/>
            <a:ext cx="5303439" cy="1888232"/>
          </a:xfrm>
        </p:spPr>
        <p:txBody>
          <a:bodyPr>
            <a:normAutofit/>
          </a:bodyPr>
          <a:lstStyle/>
          <a:p>
            <a:r>
              <a:rPr lang="nl-BE" sz="3600" dirty="0" smtClean="0"/>
              <a:t>We dragen zorg </a:t>
            </a:r>
          </a:p>
          <a:p>
            <a:r>
              <a:rPr lang="nl-BE" sz="3600" dirty="0" smtClean="0"/>
              <a:t>voor elkaar.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7931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>
          <a:xfrm>
            <a:off x="6035038" y="1828800"/>
            <a:ext cx="5748005" cy="4038600"/>
          </a:xfrm>
        </p:spPr>
        <p:txBody>
          <a:bodyPr>
            <a:normAutofit/>
          </a:bodyPr>
          <a:lstStyle/>
          <a:p>
            <a:r>
              <a:rPr lang="nl-BE" sz="4800" dirty="0" smtClean="0">
                <a:solidFill>
                  <a:srgbClr val="FF0000"/>
                </a:solidFill>
              </a:rPr>
              <a:t>Werken aan een geïntegreerd onderwijsinhoudelijk </a:t>
            </a:r>
            <a:r>
              <a:rPr lang="nl-BE" sz="4800" dirty="0" smtClean="0"/>
              <a:t>aanbod</a:t>
            </a:r>
            <a:endParaRPr lang="nl-NL" sz="48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3194"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15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1" b="8011"/>
          <a:stretch>
            <a:fillRect/>
          </a:stretch>
        </p:blipFill>
        <p:spPr>
          <a:xfrm>
            <a:off x="0" y="0"/>
            <a:ext cx="12188825" cy="6858000"/>
          </a:xfrm>
        </p:spPr>
      </p:pic>
      <p:sp>
        <p:nvSpPr>
          <p:cNvPr id="2" name="Tekstvak 1"/>
          <p:cNvSpPr txBox="1"/>
          <p:nvPr/>
        </p:nvSpPr>
        <p:spPr>
          <a:xfrm>
            <a:off x="4870276" y="116632"/>
            <a:ext cx="4968552" cy="77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4400" dirty="0" smtClean="0">
                <a:solidFill>
                  <a:srgbClr val="0070C0"/>
                </a:solidFill>
              </a:rPr>
              <a:t>Sporten is tof!</a:t>
            </a:r>
            <a:endParaRPr lang="nl-NL" sz="4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72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fallOve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140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1" r="9861"/>
          <a:stretch>
            <a:fillRect/>
          </a:stretch>
        </p:blipFill>
        <p:spPr/>
      </p:pic>
      <p:pic>
        <p:nvPicPr>
          <p:cNvPr id="7" name="Tijdelijke aanduiding voor afbeelding 6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0" r="14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0" b="19090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1557908" y="16282"/>
            <a:ext cx="529080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Wauw, hoe cool is dit zeg !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9"/>
            <a:ext cx="12188825" cy="685186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446340" y="548680"/>
            <a:ext cx="5002780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Dansen met Zwarte Piet!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1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9" b="23249"/>
          <a:stretch>
            <a:fillRect/>
          </a:stretch>
        </p:blipFill>
        <p:spPr>
          <a:xfrm>
            <a:off x="909836" y="710406"/>
            <a:ext cx="7008813" cy="5638800"/>
          </a:xfrm>
        </p:spPr>
      </p:pic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8110636" y="1628800"/>
            <a:ext cx="4343402" cy="838200"/>
          </a:xfrm>
        </p:spPr>
        <p:txBody>
          <a:bodyPr/>
          <a:lstStyle/>
          <a:p>
            <a:r>
              <a:rPr lang="nl-BE" sz="3600" dirty="0" smtClean="0"/>
              <a:t>Dit vergeet ik</a:t>
            </a:r>
          </a:p>
          <a:p>
            <a:r>
              <a:rPr lang="nl-BE" sz="3600" dirty="0" smtClean="0"/>
              <a:t> </a:t>
            </a:r>
          </a:p>
          <a:p>
            <a:r>
              <a:rPr lang="nl-BE" sz="3600" dirty="0" smtClean="0"/>
              <a:t>nooit meer !</a:t>
            </a:r>
          </a:p>
        </p:txBody>
      </p:sp>
    </p:spTree>
    <p:extLst>
      <p:ext uri="{BB962C8B-B14F-4D97-AF65-F5344CB8AC3E}">
        <p14:creationId xmlns:p14="http://schemas.microsoft.com/office/powerpoint/2010/main" val="230918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940" y="242646"/>
            <a:ext cx="8712968" cy="65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2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93812" y="1628800"/>
            <a:ext cx="9864080" cy="2971799"/>
          </a:xfrm>
        </p:spPr>
        <p:txBody>
          <a:bodyPr>
            <a:normAutofit fontScale="90000"/>
          </a:bodyPr>
          <a:lstStyle/>
          <a:p>
            <a:r>
              <a:rPr lang="nl-NL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Vijf opdrachten voor </a:t>
            </a:r>
            <a:br>
              <a:rPr lang="nl-NL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nl-NL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het katholiek basisonderwijs </a:t>
            </a:r>
            <a:br>
              <a:rPr lang="nl-NL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nl-NL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 Vlaanderen</a:t>
            </a:r>
            <a:br>
              <a:rPr lang="nl-NL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37828" y="4724400"/>
            <a:ext cx="10441160" cy="990600"/>
          </a:xfrm>
        </p:spPr>
        <p:txBody>
          <a:bodyPr/>
          <a:lstStyle/>
          <a:p>
            <a:pPr algn="ctr"/>
            <a:r>
              <a:rPr lang="nl-BE" smtClean="0"/>
              <a:t>Ook onze scholengemeenschap </a:t>
            </a:r>
            <a:r>
              <a:rPr lang="nl-BE" smtClean="0">
                <a:solidFill>
                  <a:srgbClr val="FF0000"/>
                </a:solidFill>
              </a:rPr>
              <a:t>Land van Rhode </a:t>
            </a:r>
            <a:r>
              <a:rPr lang="nl-BE" smtClean="0">
                <a:solidFill>
                  <a:srgbClr val="00B0F0"/>
                </a:solidFill>
              </a:rPr>
              <a:t>werkt</a:t>
            </a:r>
            <a:r>
              <a:rPr lang="nl-BE" smtClean="0">
                <a:solidFill>
                  <a:srgbClr val="FF0000"/>
                </a:solidFill>
              </a:rPr>
              <a:t> </a:t>
            </a:r>
            <a:r>
              <a:rPr lang="nl-BE" smtClean="0">
                <a:solidFill>
                  <a:srgbClr val="00B0F0"/>
                </a:solidFill>
              </a:rPr>
              <a:t>hieraan</a:t>
            </a:r>
            <a:r>
              <a:rPr lang="nl-BE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731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83" y="0"/>
            <a:ext cx="9146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077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8"/>
            <a:ext cx="12194287" cy="685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69"/>
            <a:ext cx="12188825" cy="68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6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6" b="113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143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1" b="153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53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r="3493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7102524" y="1268760"/>
            <a:ext cx="4824536" cy="766192"/>
          </a:xfrm>
        </p:spPr>
        <p:txBody>
          <a:bodyPr/>
          <a:lstStyle/>
          <a:p>
            <a:r>
              <a:rPr lang="nl-BE" dirty="0" smtClean="0"/>
              <a:t>Samen op </a:t>
            </a:r>
            <a:r>
              <a:rPr lang="nl-BE" i="1" dirty="0" smtClean="0"/>
              <a:t>uitstap</a:t>
            </a:r>
          </a:p>
          <a:p>
            <a:endParaRPr lang="nl-BE" i="1" dirty="0" smtClean="0"/>
          </a:p>
          <a:p>
            <a:r>
              <a:rPr lang="nl-BE" dirty="0" smtClean="0"/>
              <a:t> naar de winkel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351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26622"/>
            <a:ext cx="9073008" cy="6804756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989956" y="5949280"/>
            <a:ext cx="4547014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Wij zijn er klaar voor !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756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86" y="0"/>
            <a:ext cx="9368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b="3261"/>
          <a:stretch>
            <a:fillRect/>
          </a:stretch>
        </p:blipFill>
        <p:spPr/>
      </p:pic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>
          <a:xfrm>
            <a:off x="6185980" y="1828800"/>
            <a:ext cx="6101120" cy="4038600"/>
          </a:xfrm>
        </p:spPr>
        <p:txBody>
          <a:bodyPr/>
          <a:lstStyle/>
          <a:p>
            <a:r>
              <a:rPr lang="nl-BE" altLang="nl-BE" sz="4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Werken aan </a:t>
            </a:r>
            <a:r>
              <a:rPr lang="nl-BE" altLang="nl-BE" sz="4800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een </a:t>
            </a:r>
            <a:r>
              <a:rPr lang="nl-BE" altLang="nl-BE" sz="48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schooleigen christelijke identiteit</a:t>
            </a:r>
          </a:p>
          <a:p>
            <a:endParaRPr lang="nl-NL" dirty="0"/>
          </a:p>
        </p:txBody>
      </p:sp>
      <p:pic>
        <p:nvPicPr>
          <p:cNvPr id="5" name="Tijdelijke aanduiding voor inhoud 2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-98276" y="514580"/>
            <a:ext cx="6284256" cy="573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7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r="3493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7318548" y="2132856"/>
            <a:ext cx="4343402" cy="838200"/>
          </a:xfrm>
        </p:spPr>
        <p:txBody>
          <a:bodyPr/>
          <a:lstStyle/>
          <a:p>
            <a:r>
              <a:rPr lang="nl-BE" dirty="0" smtClean="0"/>
              <a:t>Ik word later…</a:t>
            </a:r>
          </a:p>
          <a:p>
            <a:endParaRPr lang="nl-BE" dirty="0"/>
          </a:p>
          <a:p>
            <a:endParaRPr lang="nl-BE" dirty="0" smtClean="0"/>
          </a:p>
          <a:p>
            <a:endParaRPr lang="nl-BE" dirty="0"/>
          </a:p>
          <a:p>
            <a:r>
              <a:rPr lang="nl-BE" dirty="0" smtClean="0"/>
              <a:t> brandweerman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193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r="3493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quarter" idx="11"/>
          </p:nvPr>
        </p:nvSpPr>
        <p:spPr>
          <a:xfrm>
            <a:off x="7318548" y="1392135"/>
            <a:ext cx="4343402" cy="838200"/>
          </a:xfrm>
        </p:spPr>
        <p:txBody>
          <a:bodyPr/>
          <a:lstStyle/>
          <a:p>
            <a:r>
              <a:rPr lang="nl-BE" dirty="0" smtClean="0"/>
              <a:t>Iets gekocht bij</a:t>
            </a:r>
          </a:p>
          <a:p>
            <a:endParaRPr lang="nl-BE" dirty="0" smtClean="0"/>
          </a:p>
          <a:p>
            <a:r>
              <a:rPr lang="nl-BE" dirty="0" smtClean="0"/>
              <a:t>Kruidvat 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725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749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3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>
          <a:xfrm>
            <a:off x="765820" y="1052736"/>
            <a:ext cx="10428821" cy="4824536"/>
          </a:xfrm>
        </p:spPr>
      </p:pic>
      <p:sp>
        <p:nvSpPr>
          <p:cNvPr id="2" name="Tekstvak 1"/>
          <p:cNvSpPr txBox="1"/>
          <p:nvPr/>
        </p:nvSpPr>
        <p:spPr>
          <a:xfrm>
            <a:off x="4942284" y="260648"/>
            <a:ext cx="6449843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Een hindernissencircuit : super!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5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  <p:sp>
        <p:nvSpPr>
          <p:cNvPr id="2" name="Tekstvak 1"/>
          <p:cNvSpPr txBox="1"/>
          <p:nvPr/>
        </p:nvSpPr>
        <p:spPr>
          <a:xfrm>
            <a:off x="5158308" y="6203590"/>
            <a:ext cx="4866525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Even uitrusten meester 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b="12592"/>
          <a:stretch>
            <a:fillRect/>
          </a:stretch>
        </p:blipFill>
        <p:spPr>
          <a:xfrm>
            <a:off x="0" y="0"/>
            <a:ext cx="12142788" cy="6813550"/>
          </a:xfrm>
        </p:spPr>
      </p:pic>
      <p:sp>
        <p:nvSpPr>
          <p:cNvPr id="3" name="Tekstvak 2"/>
          <p:cNvSpPr txBox="1"/>
          <p:nvPr/>
        </p:nvSpPr>
        <p:spPr>
          <a:xfrm>
            <a:off x="4942284" y="25228"/>
            <a:ext cx="4824536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Bewegingsmomenten </a:t>
            </a:r>
          </a:p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met de ganse school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9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  <p:sp>
        <p:nvSpPr>
          <p:cNvPr id="2" name="Tekstvak 1"/>
          <p:cNvSpPr txBox="1"/>
          <p:nvPr/>
        </p:nvSpPr>
        <p:spPr>
          <a:xfrm>
            <a:off x="7894612" y="1052736"/>
            <a:ext cx="3770584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Dat is pas plezant!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 b="15217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4654252" y="-11699"/>
            <a:ext cx="7485191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Of word ik toch maar ….. Politieman ?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2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5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12" y="-1"/>
            <a:ext cx="9135596" cy="685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78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>
          <a:xfrm rot="10800000">
            <a:off x="0" y="609600"/>
            <a:ext cx="12188825" cy="5638800"/>
          </a:xfrm>
        </p:spPr>
      </p:pic>
      <p:sp>
        <p:nvSpPr>
          <p:cNvPr id="5" name="Tekstvak 4"/>
          <p:cNvSpPr txBox="1"/>
          <p:nvPr/>
        </p:nvSpPr>
        <p:spPr>
          <a:xfrm>
            <a:off x="5662364" y="-66879"/>
            <a:ext cx="6013762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Wie begint er nu ook al weer?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0" y="0"/>
            <a:ext cx="10058400" cy="67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9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637212" cy="4038600"/>
          </a:xfrm>
        </p:spPr>
        <p:txBody>
          <a:bodyPr>
            <a:normAutofit fontScale="92500"/>
          </a:bodyPr>
          <a:lstStyle/>
          <a:p>
            <a:r>
              <a:rPr lang="nl-BE" altLang="nl-BE" sz="4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Werken aan een stimulerend opvoedingsklimaat en een doeltreffende </a:t>
            </a:r>
            <a:r>
              <a:rPr lang="nl-BE" altLang="nl-BE" sz="48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aanpak</a:t>
            </a:r>
          </a:p>
          <a:p>
            <a:endParaRPr lang="nl-NL" dirty="0"/>
          </a:p>
        </p:txBody>
      </p:sp>
      <p:pic>
        <p:nvPicPr>
          <p:cNvPr id="4" name="Tijdelijke aanduiding voor inhoud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b="3058"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606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2753"/>
          <a:stretch>
            <a:fillRect/>
          </a:stretch>
        </p:blipFill>
        <p:spPr>
          <a:xfrm rot="5400000">
            <a:off x="-830263" y="1439863"/>
            <a:ext cx="5638801" cy="3978275"/>
          </a:xfrm>
        </p:spPr>
      </p:pic>
      <p:pic>
        <p:nvPicPr>
          <p:cNvPr id="6" name="Tijdelijke aanduiding voor afbeelding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/>
      </p:pic>
      <p:pic>
        <p:nvPicPr>
          <p:cNvPr id="9" name="Tijdelijke aanduiding voor afbeelding 8"/>
          <p:cNvPicPr>
            <a:picLocks noGrp="1" noChangeAspect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3" r="26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1094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64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>
          <a:xfrm>
            <a:off x="-31135" y="544886"/>
            <a:ext cx="12188952" cy="5638800"/>
          </a:xfrm>
        </p:spPr>
      </p:pic>
      <p:sp>
        <p:nvSpPr>
          <p:cNvPr id="4" name="Tekstvak 3"/>
          <p:cNvSpPr txBox="1"/>
          <p:nvPr/>
        </p:nvSpPr>
        <p:spPr>
          <a:xfrm>
            <a:off x="7606580" y="23102"/>
            <a:ext cx="4348434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Co-</a:t>
            </a:r>
            <a:r>
              <a:rPr lang="nl-BE" sz="3600" dirty="0" err="1" smtClean="0">
                <a:solidFill>
                  <a:srgbClr val="0070C0"/>
                </a:solidFill>
              </a:rPr>
              <a:t>teachen</a:t>
            </a:r>
            <a:r>
              <a:rPr lang="nl-BE" sz="3600" dirty="0" smtClean="0">
                <a:solidFill>
                  <a:srgbClr val="0070C0"/>
                </a:solidFill>
              </a:rPr>
              <a:t> in de klas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>
          <a:xfrm>
            <a:off x="-19050" y="549275"/>
            <a:ext cx="12188825" cy="5638800"/>
          </a:xfrm>
        </p:spPr>
      </p:pic>
      <p:sp>
        <p:nvSpPr>
          <p:cNvPr id="4" name="Tekstvak 3"/>
          <p:cNvSpPr txBox="1"/>
          <p:nvPr/>
        </p:nvSpPr>
        <p:spPr>
          <a:xfrm>
            <a:off x="7462564" y="6188075"/>
            <a:ext cx="4666534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Voorlezen uit een boek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3" b="17483"/>
          <a:stretch>
            <a:fillRect/>
          </a:stretch>
        </p:blipFill>
        <p:spPr/>
      </p:pic>
      <p:sp>
        <p:nvSpPr>
          <p:cNvPr id="2" name="Tekstvak 1"/>
          <p:cNvSpPr txBox="1"/>
          <p:nvPr/>
        </p:nvSpPr>
        <p:spPr>
          <a:xfrm>
            <a:off x="333772" y="0"/>
            <a:ext cx="8088240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En zelf tijd krijgen om een boek</a:t>
            </a: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smtClean="0">
                <a:solidFill>
                  <a:srgbClr val="0070C0"/>
                </a:solidFill>
              </a:rPr>
              <a:t>te lezen.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1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b="8878"/>
          <a:stretch>
            <a:fillRect/>
          </a:stretch>
        </p:blipFill>
        <p:spPr>
          <a:xfrm>
            <a:off x="-127" y="609600"/>
            <a:ext cx="12188952" cy="5638800"/>
          </a:xfrm>
        </p:spPr>
      </p:pic>
      <p:sp>
        <p:nvSpPr>
          <p:cNvPr id="5" name="Tekstvak 4"/>
          <p:cNvSpPr txBox="1"/>
          <p:nvPr/>
        </p:nvSpPr>
        <p:spPr>
          <a:xfrm>
            <a:off x="261764" y="-44810"/>
            <a:ext cx="7536358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Terwijl de directeur zijn krant leest….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6" name="PIJL-RECHTS 5"/>
          <p:cNvSpPr/>
          <p:nvPr/>
        </p:nvSpPr>
        <p:spPr>
          <a:xfrm rot="7130534">
            <a:off x="4423102" y="1898063"/>
            <a:ext cx="1713304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55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b="8878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2854052" y="0"/>
            <a:ext cx="9215408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Wij  organiseren een activiteit met de kleuters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15350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8110636" y="-44810"/>
            <a:ext cx="2531462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Startviering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2" b="32652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1773932" y="0"/>
            <a:ext cx="596599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Zal ik het jou </a:t>
            </a:r>
            <a:r>
              <a:rPr lang="nl-BE" sz="3600" smtClean="0">
                <a:solidFill>
                  <a:srgbClr val="0070C0"/>
                </a:solidFill>
              </a:rPr>
              <a:t>even uitleggen ?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0" b="190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600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altLang="nl-BE" sz="4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Werken aan de ontplooiing van ieder kind, vanuit een </a:t>
            </a:r>
            <a:r>
              <a:rPr lang="nl-BE" altLang="nl-BE" sz="48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brede zorg</a:t>
            </a:r>
          </a:p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" b="4121"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44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780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88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131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003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978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2" b="32652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7462564" y="2797096"/>
            <a:ext cx="4104456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Zo pakken wij de ruzies op de speelplaats aan.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7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3" b="21763"/>
          <a:stretch>
            <a:fillRect/>
          </a:stretch>
        </p:blipFill>
        <p:spPr/>
      </p:pic>
      <p:sp>
        <p:nvSpPr>
          <p:cNvPr id="6" name="Tekstvak 5"/>
          <p:cNvSpPr txBox="1"/>
          <p:nvPr/>
        </p:nvSpPr>
        <p:spPr>
          <a:xfrm>
            <a:off x="-1591" y="764704"/>
            <a:ext cx="3167277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Pestactiebeleid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1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1" b="13181"/>
          <a:stretch>
            <a:fillRect/>
          </a:stretch>
        </p:blipFill>
        <p:spPr>
          <a:xfrm>
            <a:off x="-33338" y="-7938"/>
            <a:ext cx="12222163" cy="6750051"/>
          </a:xfrm>
        </p:spPr>
      </p:pic>
      <p:sp>
        <p:nvSpPr>
          <p:cNvPr id="4" name="Tekstvak 3"/>
          <p:cNvSpPr txBox="1"/>
          <p:nvPr/>
        </p:nvSpPr>
        <p:spPr>
          <a:xfrm>
            <a:off x="7894612" y="5517232"/>
            <a:ext cx="381642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Eerste communie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981844" y="116632"/>
            <a:ext cx="10564367" cy="529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2800" dirty="0" smtClean="0">
                <a:solidFill>
                  <a:srgbClr val="0070C0"/>
                </a:solidFill>
              </a:rPr>
              <a:t>Een bezoek aan het beroepenhuis : “Wat wou ik nu alweer worden?”</a:t>
            </a:r>
            <a:endParaRPr lang="nl-NL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altLang="nl-BE" sz="48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Werken </a:t>
            </a:r>
            <a:r>
              <a:rPr lang="nl-BE" altLang="nl-BE" sz="4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aan een school als </a:t>
            </a:r>
            <a:r>
              <a:rPr lang="nl-BE" altLang="nl-BE" sz="48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gemeenschap</a:t>
            </a:r>
            <a:r>
              <a:rPr lang="nl-BE" altLang="nl-BE" sz="4800" dirty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nl-BE" altLang="nl-BE" sz="4800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en als </a:t>
            </a:r>
            <a:r>
              <a:rPr lang="nl-BE" altLang="nl-BE" sz="4800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organisatie</a:t>
            </a:r>
          </a:p>
          <a:p>
            <a:endParaRPr lang="nl-NL" dirty="0"/>
          </a:p>
        </p:txBody>
      </p:sp>
      <p:pic>
        <p:nvPicPr>
          <p:cNvPr id="4" name="Tijdelijke aanduiding voor inhoud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b="3463"/>
          <a:stretch/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89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121856"/>
            <a:ext cx="10058400" cy="67056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629916" y="6203590"/>
            <a:ext cx="9123395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Wij staan elke dag klaar voor ALLE kinderen !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5" b="4655"/>
          <a:stretch>
            <a:fillRect/>
          </a:stretch>
        </p:blipFill>
        <p:spPr>
          <a:xfrm>
            <a:off x="4105591" y="609600"/>
            <a:ext cx="8055771" cy="5555704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61764" y="609600"/>
            <a:ext cx="3915835" cy="1657400"/>
          </a:xfrm>
        </p:spPr>
        <p:txBody>
          <a:bodyPr>
            <a:normAutofit/>
          </a:bodyPr>
          <a:lstStyle/>
          <a:p>
            <a:pPr algn="ctr"/>
            <a:r>
              <a:rPr lang="nl-BE" dirty="0" smtClean="0"/>
              <a:t>Van de meester in kostuum met das  </a:t>
            </a:r>
            <a:br>
              <a:rPr lang="nl-BE" dirty="0" smtClean="0"/>
            </a:br>
            <a:endParaRPr lang="nl-BE" dirty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0334" y="4077072"/>
            <a:ext cx="3978694" cy="1828800"/>
          </a:xfrm>
        </p:spPr>
        <p:txBody>
          <a:bodyPr>
            <a:normAutofit/>
          </a:bodyPr>
          <a:lstStyle/>
          <a:p>
            <a:r>
              <a:rPr lang="nl-BE" dirty="0" smtClean="0"/>
              <a:t>En 33 leerlingen in 5 rijen opgesteld.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51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/>
      </p:pic>
      <p:sp>
        <p:nvSpPr>
          <p:cNvPr id="2" name="Tekstvak 1"/>
          <p:cNvSpPr txBox="1"/>
          <p:nvPr/>
        </p:nvSpPr>
        <p:spPr>
          <a:xfrm>
            <a:off x="765820" y="29855"/>
            <a:ext cx="7702558" cy="591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200" dirty="0" smtClean="0">
                <a:solidFill>
                  <a:srgbClr val="0070C0"/>
                </a:solidFill>
              </a:rPr>
              <a:t>Tot </a:t>
            </a:r>
            <a:r>
              <a:rPr lang="nl-BE" sz="3200" dirty="0" smtClean="0">
                <a:solidFill>
                  <a:srgbClr val="0070C0"/>
                </a:solidFill>
              </a:rPr>
              <a:t>toffe juffen </a:t>
            </a:r>
            <a:r>
              <a:rPr lang="nl-BE" sz="3200" dirty="0" smtClean="0">
                <a:solidFill>
                  <a:srgbClr val="0070C0"/>
                </a:solidFill>
              </a:rPr>
              <a:t>met een kader om de hals …</a:t>
            </a:r>
            <a:endParaRPr lang="nl-NL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afbeelding 1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3" r="23543"/>
          <a:stretch>
            <a:fillRect/>
          </a:stretch>
        </p:blipFill>
        <p:spPr/>
      </p:pic>
      <p:pic>
        <p:nvPicPr>
          <p:cNvPr id="5" name="Tijdelijke aanduiding voor afbeelding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" r="2064"/>
          <a:stretch>
            <a:fillRect/>
          </a:stretch>
        </p:blipFill>
        <p:spPr>
          <a:xfrm>
            <a:off x="4006180" y="609600"/>
            <a:ext cx="8075613" cy="5638800"/>
          </a:xfrm>
        </p:spPr>
      </p:pic>
      <p:sp>
        <p:nvSpPr>
          <p:cNvPr id="6" name="Tekstvak 5"/>
          <p:cNvSpPr txBox="1"/>
          <p:nvPr/>
        </p:nvSpPr>
        <p:spPr>
          <a:xfrm>
            <a:off x="3862164" y="0"/>
            <a:ext cx="4818370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Een feestelijke opening.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660232" y="63906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smtClean="0">
                <a:solidFill>
                  <a:schemeClr val="bg1"/>
                </a:solidFill>
              </a:rPr>
              <a:t>ProfS</a:t>
            </a:r>
            <a:r>
              <a:rPr lang="nl-BE" smtClean="0">
                <a:solidFill>
                  <a:schemeClr val="bg1"/>
                </a:solidFill>
              </a:rPr>
              <a:t>  28 april 2015</a:t>
            </a:r>
            <a:endParaRPr lang="nl-BE">
              <a:solidFill>
                <a:schemeClr val="bg1"/>
              </a:solidFill>
            </a:endParaRPr>
          </a:p>
        </p:txBody>
      </p:sp>
      <p:pic>
        <p:nvPicPr>
          <p:cNvPr id="6" name="Tijdelijke aanduiding voor inhou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68517" y="3717032"/>
            <a:ext cx="2145574" cy="215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42549" y="3717032"/>
            <a:ext cx="2280455" cy="232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ijdelijke aanduiding voor inhou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14292" y="619299"/>
            <a:ext cx="2088232" cy="2082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334772" y="714872"/>
            <a:ext cx="1986708" cy="198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Tijdelijke aanduiding voor inhou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69875" y="714872"/>
            <a:ext cx="2027091" cy="185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kstvak 10"/>
          <p:cNvSpPr txBox="1"/>
          <p:nvPr/>
        </p:nvSpPr>
        <p:spPr>
          <a:xfrm>
            <a:off x="2632906" y="3356992"/>
            <a:ext cx="68510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De leerkracht 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maakt 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het verschil</a:t>
            </a:r>
            <a:endParaRPr lang="nl-NL" sz="54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30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9" b="19159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6062264" y="-73722"/>
            <a:ext cx="5817555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Een dikke proficiat meester !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82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3" b="15303"/>
          <a:stretch>
            <a:fillRect/>
          </a:stretch>
        </p:blipFill>
        <p:spPr>
          <a:xfrm>
            <a:off x="-127" y="573282"/>
            <a:ext cx="12188952" cy="5638800"/>
          </a:xfrm>
        </p:spPr>
      </p:pic>
      <p:sp>
        <p:nvSpPr>
          <p:cNvPr id="2" name="Tekstvak 1"/>
          <p:cNvSpPr txBox="1"/>
          <p:nvPr/>
        </p:nvSpPr>
        <p:spPr>
          <a:xfrm>
            <a:off x="1917948" y="-28706"/>
            <a:ext cx="8651920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Bedankt juf Gerda voor zoveel mooie jaren!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981844" y="1123975"/>
            <a:ext cx="348294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>
                <a:solidFill>
                  <a:srgbClr val="FF0000"/>
                </a:solidFill>
              </a:rPr>
              <a:t>Vanaf 1981 in de Sint-</a:t>
            </a:r>
            <a:r>
              <a:rPr lang="nl-BE" dirty="0" err="1" smtClean="0">
                <a:solidFill>
                  <a:srgbClr val="FF0000"/>
                </a:solidFill>
              </a:rPr>
              <a:t>Elooischool</a:t>
            </a:r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8038628" y="490119"/>
            <a:ext cx="1319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4000" dirty="0" smtClean="0">
                <a:solidFill>
                  <a:srgbClr val="FF0000"/>
                </a:solidFill>
              </a:rPr>
              <a:t>2017</a:t>
            </a:r>
            <a:endParaRPr lang="nl-NL" sz="4000" dirty="0">
              <a:solidFill>
                <a:srgbClr val="FF0000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97444" y="553050"/>
            <a:ext cx="13195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4000" dirty="0" smtClean="0">
                <a:solidFill>
                  <a:srgbClr val="FF0000"/>
                </a:solidFill>
              </a:rPr>
              <a:t>1976</a:t>
            </a:r>
            <a:endParaRPr lang="nl-NL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3" b="9463"/>
          <a:stretch>
            <a:fillRect/>
          </a:stretch>
        </p:blipFill>
        <p:spPr>
          <a:xfrm>
            <a:off x="0" y="106424"/>
            <a:ext cx="12157076" cy="6742113"/>
          </a:xfrm>
        </p:spPr>
      </p:pic>
      <p:sp>
        <p:nvSpPr>
          <p:cNvPr id="3" name="Tekstvak 2"/>
          <p:cNvSpPr txBox="1"/>
          <p:nvPr/>
        </p:nvSpPr>
        <p:spPr>
          <a:xfrm>
            <a:off x="1125860" y="0"/>
            <a:ext cx="9103198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Het schoolteam van het Paus Johannescollege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710036" y="5877272"/>
            <a:ext cx="7447552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2800" dirty="0" smtClean="0"/>
              <a:t>Een dikke merci voor jullie dagdagelijkse  inzet!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5676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3" b="12733"/>
          <a:stretch>
            <a:fillRect/>
          </a:stretch>
        </p:blipFill>
        <p:spPr>
          <a:xfrm>
            <a:off x="0" y="0"/>
            <a:ext cx="12188825" cy="6813550"/>
          </a:xfrm>
        </p:spPr>
      </p:pic>
      <p:sp>
        <p:nvSpPr>
          <p:cNvPr id="4" name="Tekstvak 3"/>
          <p:cNvSpPr txBox="1"/>
          <p:nvPr/>
        </p:nvSpPr>
        <p:spPr>
          <a:xfrm>
            <a:off x="405780" y="356316"/>
            <a:ext cx="2808312" cy="71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4000" dirty="0" smtClean="0">
                <a:solidFill>
                  <a:srgbClr val="0070C0"/>
                </a:solidFill>
              </a:rPr>
              <a:t>Sober maal</a:t>
            </a:r>
            <a:endParaRPr lang="nl-NL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0" b="15300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2205980" y="-44810"/>
            <a:ext cx="8570423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Het schoolteam van de Sint-Michielsschool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1557908" y="6200947"/>
            <a:ext cx="952491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/>
              <a:t>Een dikke merci voor jullie dagdagelijkse inzet !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41573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1" b="11161"/>
          <a:stretch>
            <a:fillRect/>
          </a:stretch>
        </p:blipFill>
        <p:spPr>
          <a:xfrm>
            <a:off x="0" y="683891"/>
            <a:ext cx="12188952" cy="5638800"/>
          </a:xfrm>
        </p:spPr>
      </p:pic>
      <p:sp>
        <p:nvSpPr>
          <p:cNvPr id="3" name="Tekstvak 2"/>
          <p:cNvSpPr txBox="1"/>
          <p:nvPr/>
        </p:nvSpPr>
        <p:spPr>
          <a:xfrm>
            <a:off x="1053852" y="0"/>
            <a:ext cx="912313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Het schoolteam van het Sint-Gregoriuscollege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269876" y="6203590"/>
            <a:ext cx="952491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/>
              <a:t>Een dikke merci voor jullie dagdagelijkse inzet !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8305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r="132"/>
          <a:stretch>
            <a:fillRect/>
          </a:stretch>
        </p:blipFill>
        <p:spPr/>
      </p:pic>
      <p:sp>
        <p:nvSpPr>
          <p:cNvPr id="4" name="Tekstvak 3"/>
          <p:cNvSpPr txBox="1"/>
          <p:nvPr/>
        </p:nvSpPr>
        <p:spPr>
          <a:xfrm>
            <a:off x="2422004" y="517"/>
            <a:ext cx="7940443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Het schoolteam van de Sint-</a:t>
            </a:r>
            <a:r>
              <a:rPr lang="nl-BE" sz="3600" dirty="0" err="1" smtClean="0">
                <a:solidFill>
                  <a:srgbClr val="0070C0"/>
                </a:solidFill>
              </a:rPr>
              <a:t>Elooischool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497391" y="6203073"/>
            <a:ext cx="9524915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/>
              <a:t>Een dikke merci voor jullie dagdagelijkse inzet !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8239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2" b="15282"/>
          <a:stretch>
            <a:fillRect/>
          </a:stretch>
        </p:blipFill>
        <p:spPr/>
      </p:pic>
      <p:sp>
        <p:nvSpPr>
          <p:cNvPr id="2" name="Tekstvak 1"/>
          <p:cNvSpPr txBox="1"/>
          <p:nvPr/>
        </p:nvSpPr>
        <p:spPr>
          <a:xfrm>
            <a:off x="477788" y="0"/>
            <a:ext cx="11564769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Het schoolteam van De Graankorrel </a:t>
            </a:r>
            <a:r>
              <a:rPr lang="nl-BE" sz="3600" dirty="0" err="1" smtClean="0">
                <a:solidFill>
                  <a:srgbClr val="0070C0"/>
                </a:solidFill>
              </a:rPr>
              <a:t>Melsen</a:t>
            </a:r>
            <a:r>
              <a:rPr lang="nl-BE" sz="3600" dirty="0" smtClean="0">
                <a:solidFill>
                  <a:srgbClr val="0070C0"/>
                </a:solidFill>
              </a:rPr>
              <a:t> met de 6</a:t>
            </a:r>
            <a:r>
              <a:rPr lang="nl-BE" sz="3600" baseline="30000" dirty="0" smtClean="0">
                <a:solidFill>
                  <a:srgbClr val="0070C0"/>
                </a:solidFill>
              </a:rPr>
              <a:t>e</a:t>
            </a:r>
            <a:r>
              <a:rPr lang="nl-BE" sz="3600" dirty="0" smtClean="0">
                <a:solidFill>
                  <a:srgbClr val="0070C0"/>
                </a:solidFill>
              </a:rPr>
              <a:t> klas</a:t>
            </a:r>
            <a:r>
              <a:rPr lang="nl-BE" dirty="0" smtClean="0"/>
              <a:t>.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548209" y="6185197"/>
            <a:ext cx="9423926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/>
              <a:t>Een dikke merci voor jullie dagdagelijkse inzet!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38671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058400" cy="67056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037893" y="-18438"/>
            <a:ext cx="988443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2800" dirty="0" smtClean="0">
                <a:solidFill>
                  <a:srgbClr val="0070C0"/>
                </a:solidFill>
              </a:rPr>
              <a:t>Het schoolteam van De Graankorrel Schelderode met de 6</a:t>
            </a:r>
            <a:r>
              <a:rPr lang="nl-BE" sz="2800" baseline="30000" dirty="0" smtClean="0">
                <a:solidFill>
                  <a:srgbClr val="0070C0"/>
                </a:solidFill>
              </a:rPr>
              <a:t>e</a:t>
            </a:r>
            <a:r>
              <a:rPr lang="nl-BE" sz="2800" dirty="0" smtClean="0">
                <a:solidFill>
                  <a:srgbClr val="0070C0"/>
                </a:solidFill>
              </a:rPr>
              <a:t> klas</a:t>
            </a:r>
            <a:r>
              <a:rPr lang="nl-BE" sz="3600" dirty="0" smtClean="0">
                <a:solidFill>
                  <a:srgbClr val="0070C0"/>
                </a:solidFill>
              </a:rPr>
              <a:t>.</a:t>
            </a:r>
            <a:endParaRPr lang="nl-NL" sz="3600" dirty="0">
              <a:solidFill>
                <a:srgbClr val="0070C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341884" y="6084877"/>
            <a:ext cx="9423926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/>
              <a:t>Een dikke merci voor jullie dagdagelijkse inzet!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17473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6660232" y="63906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smtClean="0">
                <a:solidFill>
                  <a:schemeClr val="bg1"/>
                </a:solidFill>
              </a:rPr>
              <a:t>ProfS</a:t>
            </a:r>
            <a:r>
              <a:rPr lang="nl-BE" smtClean="0">
                <a:solidFill>
                  <a:schemeClr val="bg1"/>
                </a:solidFill>
              </a:rPr>
              <a:t>  28 april 2015</a:t>
            </a:r>
            <a:endParaRPr lang="nl-BE">
              <a:solidFill>
                <a:schemeClr val="bg1"/>
              </a:solidFill>
            </a:endParaRPr>
          </a:p>
        </p:txBody>
      </p:sp>
      <p:pic>
        <p:nvPicPr>
          <p:cNvPr id="3" name="Tijdelijke aanduiding voor inhou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68517" y="3717032"/>
            <a:ext cx="2145574" cy="215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42549" y="3717032"/>
            <a:ext cx="2280455" cy="232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Tijdelijke aanduiding voor inhou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14292" y="598461"/>
            <a:ext cx="2088232" cy="2082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ijdelijke aanduiding voor inhou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334772" y="714872"/>
            <a:ext cx="1986708" cy="198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ijdelijke aanduiding voor inhou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69875" y="714872"/>
            <a:ext cx="2027091" cy="185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kstvak 7"/>
          <p:cNvSpPr txBox="1"/>
          <p:nvPr/>
        </p:nvSpPr>
        <p:spPr>
          <a:xfrm>
            <a:off x="1845940" y="2576234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De beleidsondersteuner 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maakt 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het verschil</a:t>
            </a:r>
            <a:endParaRPr lang="nl-NL" sz="54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15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6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4" b="22964"/>
          <a:stretch>
            <a:fillRect/>
          </a:stretch>
        </p:blipFill>
        <p:spPr/>
      </p:pic>
      <p:pic>
        <p:nvPicPr>
          <p:cNvPr id="14" name="Tijdelijke aanduiding voor afbeelding 13"/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7" b="14557"/>
          <a:stretch>
            <a:fillRect/>
          </a:stretch>
        </p:blipFill>
        <p:spPr>
          <a:xfrm>
            <a:off x="8190024" y="636132"/>
            <a:ext cx="3977640" cy="2743200"/>
          </a:xfrm>
        </p:spPr>
      </p:pic>
      <p:pic>
        <p:nvPicPr>
          <p:cNvPr id="13" name="Tijdelijke aanduiding voor afbeelding 12"/>
          <p:cNvPicPr>
            <a:picLocks noGrp="1" noChangeAspect="1"/>
          </p:cNvPicPr>
          <p:nvPr>
            <p:ph type="pic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3" b="18883"/>
          <a:stretch>
            <a:fillRect/>
          </a:stretch>
        </p:blipFill>
        <p:spPr/>
      </p:pic>
      <p:pic>
        <p:nvPicPr>
          <p:cNvPr id="17" name="Tijdelijke aanduiding voor afbeelding 16"/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2" b="17802"/>
          <a:stretch>
            <a:fillRect/>
          </a:stretch>
        </p:blipFill>
        <p:spPr>
          <a:xfrm>
            <a:off x="8211890" y="3478668"/>
            <a:ext cx="3977640" cy="2743200"/>
          </a:xfrm>
        </p:spPr>
      </p:pic>
      <p:sp>
        <p:nvSpPr>
          <p:cNvPr id="18" name="Tekstvak 17"/>
          <p:cNvSpPr txBox="1"/>
          <p:nvPr/>
        </p:nvSpPr>
        <p:spPr>
          <a:xfrm>
            <a:off x="1242846" y="6203590"/>
            <a:ext cx="9524915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/>
              <a:t>Een dikke merci voor jullie dagdagelijkse inzet !</a:t>
            </a:r>
            <a:endParaRPr lang="nl-NL" sz="3600" dirty="0"/>
          </a:p>
        </p:txBody>
      </p:sp>
      <p:sp>
        <p:nvSpPr>
          <p:cNvPr id="19" name="Tekstvak 18"/>
          <p:cNvSpPr txBox="1"/>
          <p:nvPr/>
        </p:nvSpPr>
        <p:spPr>
          <a:xfrm>
            <a:off x="24513" y="636132"/>
            <a:ext cx="2462084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Geert, ICT -coördinator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496873" y="5875028"/>
            <a:ext cx="1491947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Mieke, zorg +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5178376" y="5875028"/>
            <a:ext cx="2831865" cy="373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Hilde, centraal secretariaat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8193918" y="2957912"/>
            <a:ext cx="2390078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Jan, </a:t>
            </a:r>
            <a:r>
              <a:rPr lang="nl-BE" dirty="0"/>
              <a:t>P</a:t>
            </a:r>
            <a:r>
              <a:rPr lang="nl-BE" dirty="0" smtClean="0"/>
              <a:t>reventieadviseur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9662683" y="5848496"/>
            <a:ext cx="2504981" cy="373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Jeroen, ICT-coördinator</a:t>
            </a:r>
            <a:endParaRPr lang="nl-NL" dirty="0"/>
          </a:p>
        </p:txBody>
      </p:sp>
      <p:pic>
        <p:nvPicPr>
          <p:cNvPr id="25" name="Tijdelijke aanduiding voor afbeelding 24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6" b="13126"/>
          <a:stretch>
            <a:fillRect/>
          </a:stretch>
        </p:blipFill>
        <p:spPr/>
      </p:pic>
      <p:sp>
        <p:nvSpPr>
          <p:cNvPr id="26" name="Tekstvak 25"/>
          <p:cNvSpPr txBox="1"/>
          <p:nvPr/>
        </p:nvSpPr>
        <p:spPr>
          <a:xfrm>
            <a:off x="4438228" y="682929"/>
            <a:ext cx="2831865" cy="373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Hilde, centraal secretariaat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478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660232" y="639062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smtClean="0">
                <a:solidFill>
                  <a:schemeClr val="bg1"/>
                </a:solidFill>
              </a:rPr>
              <a:t>ProfS</a:t>
            </a:r>
            <a:r>
              <a:rPr lang="nl-BE" smtClean="0">
                <a:solidFill>
                  <a:schemeClr val="bg1"/>
                </a:solidFill>
              </a:rPr>
              <a:t>  28 april 2015</a:t>
            </a:r>
            <a:endParaRPr lang="nl-BE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68517" y="3717032"/>
            <a:ext cx="2145574" cy="215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42549" y="3717032"/>
            <a:ext cx="2280455" cy="232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ijdelijke aanduiding voor inhou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14292" y="598461"/>
            <a:ext cx="2088232" cy="2082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334772" y="714872"/>
            <a:ext cx="1986708" cy="198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ijdelijke aanduiding voor inhou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269875" y="714872"/>
            <a:ext cx="2027091" cy="185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vak 8"/>
          <p:cNvSpPr txBox="1"/>
          <p:nvPr/>
        </p:nvSpPr>
        <p:spPr>
          <a:xfrm>
            <a:off x="1845940" y="2576234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De directie 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maakt 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het verschil</a:t>
            </a:r>
            <a:endParaRPr lang="nl-NL" sz="54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/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4" b="20044"/>
          <a:stretch>
            <a:fillRect/>
          </a:stretch>
        </p:blipFill>
        <p:spPr/>
      </p:pic>
      <p:pic>
        <p:nvPicPr>
          <p:cNvPr id="12" name="Tijdelijke aanduiding voor afbeelding 11"/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9" b="19059"/>
          <a:stretch>
            <a:fillRect/>
          </a:stretch>
        </p:blipFill>
        <p:spPr>
          <a:xfrm>
            <a:off x="4105592" y="3536888"/>
            <a:ext cx="3977640" cy="2743200"/>
          </a:xfrm>
        </p:spPr>
      </p:pic>
      <p:pic>
        <p:nvPicPr>
          <p:cNvPr id="16" name="Tijdelijke aanduiding voor afbeelding 15"/>
          <p:cNvPicPr>
            <a:picLocks noGrp="1" noChangeAspect="1"/>
          </p:cNvPicPr>
          <p:nvPr>
            <p:ph type="pic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98" b="21398"/>
          <a:stretch>
            <a:fillRect/>
          </a:stretch>
        </p:blipFill>
        <p:spPr/>
      </p:pic>
      <p:pic>
        <p:nvPicPr>
          <p:cNvPr id="14" name="Tijdelijke aanduiding voor afbeelding 13"/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0" b="15260"/>
          <a:stretch>
            <a:fillRect/>
          </a:stretch>
        </p:blipFill>
        <p:spPr>
          <a:xfrm>
            <a:off x="4133469" y="609600"/>
            <a:ext cx="3977640" cy="2743200"/>
          </a:xfrm>
        </p:spPr>
      </p:pic>
      <p:pic>
        <p:nvPicPr>
          <p:cNvPr id="2" name="Tijdelijke aanduiding voor afbeelding 1"/>
          <p:cNvPicPr>
            <a:picLocks noGrp="1" noChangeAspect="1"/>
          </p:cNvPicPr>
          <p:nvPr>
            <p:ph type="pic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0" b="17900"/>
          <a:stretch>
            <a:fillRect/>
          </a:stretch>
        </p:blipFill>
        <p:spPr/>
      </p:pic>
      <p:pic>
        <p:nvPicPr>
          <p:cNvPr id="18" name="Tijdelijke aanduiding voor afbeelding 17"/>
          <p:cNvPicPr>
            <a:picLocks noGrp="1" noChangeAspect="1"/>
          </p:cNvPicPr>
          <p:nvPr>
            <p:ph type="pic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4" b="25824"/>
          <a:stretch>
            <a:fillRect/>
          </a:stretch>
        </p:blipFill>
        <p:spPr>
          <a:xfrm>
            <a:off x="-1" y="3536888"/>
            <a:ext cx="3977640" cy="2743200"/>
          </a:xfrm>
        </p:spPr>
      </p:pic>
      <p:sp>
        <p:nvSpPr>
          <p:cNvPr id="19" name="Tekstvak 18"/>
          <p:cNvSpPr txBox="1"/>
          <p:nvPr/>
        </p:nvSpPr>
        <p:spPr>
          <a:xfrm>
            <a:off x="942237" y="6256452"/>
            <a:ext cx="3061928" cy="373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Kristof, Paus Johannescollege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5708126" y="6232792"/>
            <a:ext cx="2503058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Carlos, Sint-</a:t>
            </a:r>
            <a:r>
              <a:rPr lang="nl-BE" dirty="0" err="1" smtClean="0"/>
              <a:t>Elooischool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9644064" y="6191890"/>
            <a:ext cx="2549096" cy="373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Luc, Sint-Michielsschool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8231859" y="212568"/>
            <a:ext cx="2871107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Wim, Sint-Gregoriuscollege</a:t>
            </a:r>
            <a:endParaRPr lang="nl-NL" dirty="0"/>
          </a:p>
        </p:txBody>
      </p:sp>
      <p:sp>
        <p:nvSpPr>
          <p:cNvPr id="23" name="Tekstvak 22"/>
          <p:cNvSpPr txBox="1"/>
          <p:nvPr/>
        </p:nvSpPr>
        <p:spPr>
          <a:xfrm>
            <a:off x="4143027" y="228894"/>
            <a:ext cx="2526654" cy="3733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Anouk, Sint-</a:t>
            </a:r>
            <a:r>
              <a:rPr lang="nl-BE" dirty="0" err="1" smtClean="0"/>
              <a:t>Elooischool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33528" y="226996"/>
            <a:ext cx="2310569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Carlo, De Graankorrel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55771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0000">
        <p15:prstTrans prst="fallOver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1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</p:spPr>
      </p:sp>
      <p:sp>
        <p:nvSpPr>
          <p:cNvPr id="3" name="Tekstvak 1"/>
          <p:cNvSpPr txBox="1"/>
          <p:nvPr/>
        </p:nvSpPr>
        <p:spPr>
          <a:xfrm>
            <a:off x="6508884" y="614041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b="1" smtClean="0">
                <a:solidFill>
                  <a:schemeClr val="bg1"/>
                </a:solidFill>
              </a:rPr>
              <a:t>ProfS</a:t>
            </a:r>
            <a:r>
              <a:rPr lang="nl-BE" smtClean="0">
                <a:solidFill>
                  <a:schemeClr val="bg1"/>
                </a:solidFill>
              </a:rPr>
              <a:t>  28 april 2015</a:t>
            </a:r>
            <a:endParaRPr lang="nl-BE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7169" y="3466826"/>
            <a:ext cx="2145574" cy="215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991201" y="3466826"/>
            <a:ext cx="2280455" cy="232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Tijdelijke aanduiding voor inhoud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862944" y="348255"/>
            <a:ext cx="2088232" cy="2082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ijdelijke aanduiding voor inhou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183424" y="464666"/>
            <a:ext cx="1986708" cy="1987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Tijdelijke aanduiding voor inhoud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118527" y="464666"/>
            <a:ext cx="2027091" cy="1850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kstvak 7"/>
          <p:cNvSpPr txBox="1"/>
          <p:nvPr/>
        </p:nvSpPr>
        <p:spPr>
          <a:xfrm>
            <a:off x="1694592" y="2326028"/>
            <a:ext cx="84249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SAMEN 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maken we</a:t>
            </a:r>
          </a:p>
          <a:p>
            <a:pPr algn="ctr"/>
            <a:r>
              <a:rPr lang="nl-BE" sz="54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het verschil ? </a:t>
            </a:r>
            <a:r>
              <a:rPr lang="nl-BE" sz="5400" b="1" dirty="0">
                <a:solidFill>
                  <a:srgbClr val="FF0000"/>
                </a:solidFill>
                <a:latin typeface="Century" panose="02040604050505020304" pitchFamily="18" charset="0"/>
              </a:rPr>
              <a:t>!</a:t>
            </a:r>
            <a:endParaRPr lang="nl-NL" sz="5400" b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124744"/>
            <a:ext cx="7488832" cy="561662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782044" y="404664"/>
            <a:ext cx="3684791" cy="654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 smtClean="0">
                <a:solidFill>
                  <a:srgbClr val="0070C0"/>
                </a:solidFill>
              </a:rPr>
              <a:t>De warmste week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7908" y="3645024"/>
            <a:ext cx="9144002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nl-BE" dirty="0" smtClean="0"/>
              <a:t/>
            </a:r>
            <a:br>
              <a:rPr lang="nl-BE" dirty="0" smtClean="0"/>
            </a:br>
            <a:r>
              <a:rPr lang="nl-BE" sz="6700" dirty="0" smtClean="0"/>
              <a:t>Een </a:t>
            </a:r>
            <a:r>
              <a:rPr lang="nl-BE" sz="6700" dirty="0" smtClean="0">
                <a:solidFill>
                  <a:srgbClr val="FF0000"/>
                </a:solidFill>
              </a:rPr>
              <a:t>geluk</a:t>
            </a:r>
            <a:r>
              <a:rPr lang="nl-BE" sz="6700" dirty="0" smtClean="0"/>
              <a:t>kig nieuwjaar </a:t>
            </a:r>
            <a:br>
              <a:rPr lang="nl-BE" sz="6700" dirty="0" smtClean="0"/>
            </a:br>
            <a:r>
              <a:rPr lang="nl-BE" sz="6700" dirty="0" smtClean="0"/>
              <a:t>en </a:t>
            </a:r>
            <a:br>
              <a:rPr lang="nl-BE" sz="6700" dirty="0" smtClean="0"/>
            </a:br>
            <a:r>
              <a:rPr lang="nl-BE" sz="6700" dirty="0" smtClean="0"/>
              <a:t>een goede </a:t>
            </a:r>
            <a:r>
              <a:rPr lang="nl-BE" sz="6700" dirty="0" smtClean="0">
                <a:solidFill>
                  <a:srgbClr val="FF0000"/>
                </a:solidFill>
              </a:rPr>
              <a:t>gezond</a:t>
            </a:r>
            <a:r>
              <a:rPr lang="nl-BE" sz="6700" dirty="0" smtClean="0"/>
              <a:t>heid !</a:t>
            </a:r>
            <a:endParaRPr lang="nl-NL" sz="6700" dirty="0"/>
          </a:p>
        </p:txBody>
      </p:sp>
      <p:sp>
        <p:nvSpPr>
          <p:cNvPr id="3" name="Tekstvak 2"/>
          <p:cNvSpPr txBox="1"/>
          <p:nvPr/>
        </p:nvSpPr>
        <p:spPr>
          <a:xfrm>
            <a:off x="3646140" y="764704"/>
            <a:ext cx="5647443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dirty="0" smtClean="0"/>
              <a:t>Het schoolbestuur en de collega-directies wensen jullie: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59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764" y="2780928"/>
            <a:ext cx="11305256" cy="2664296"/>
          </a:xfrm>
        </p:spPr>
        <p:txBody>
          <a:bodyPr>
            <a:noAutofit/>
          </a:bodyPr>
          <a:lstStyle/>
          <a:p>
            <a:pPr algn="ctr"/>
            <a:r>
              <a:rPr lang="nl-BE" dirty="0" smtClean="0">
                <a:solidFill>
                  <a:srgbClr val="00B0F0"/>
                </a:solidFill>
              </a:rPr>
              <a:t>De website van onze scholengemeenschap</a:t>
            </a:r>
            <a:r>
              <a:rPr lang="nl-BE" sz="6600" dirty="0" smtClean="0">
                <a:solidFill>
                  <a:srgbClr val="00B0F0"/>
                </a:solidFill>
              </a:rPr>
              <a:t/>
            </a:r>
            <a:br>
              <a:rPr lang="nl-BE" sz="6600" dirty="0" smtClean="0">
                <a:solidFill>
                  <a:srgbClr val="00B0F0"/>
                </a:solidFill>
              </a:rPr>
            </a:br>
            <a:r>
              <a:rPr lang="nl-BE" sz="6600" dirty="0" smtClean="0">
                <a:solidFill>
                  <a:srgbClr val="00B0F0"/>
                </a:solidFill>
              </a:rPr>
              <a:t/>
            </a:r>
            <a:br>
              <a:rPr lang="nl-BE" sz="6600" dirty="0" smtClean="0">
                <a:solidFill>
                  <a:srgbClr val="00B0F0"/>
                </a:solidFill>
              </a:rPr>
            </a:br>
            <a:r>
              <a:rPr lang="nl-BE" sz="6600" dirty="0" smtClean="0">
                <a:solidFill>
                  <a:srgbClr val="FF0000"/>
                </a:solidFill>
              </a:rPr>
              <a:t>LAND VAN RHODE</a:t>
            </a:r>
            <a:br>
              <a:rPr lang="nl-BE" sz="6600" dirty="0" smtClean="0">
                <a:solidFill>
                  <a:srgbClr val="FF0000"/>
                </a:solidFill>
              </a:rPr>
            </a:br>
            <a:r>
              <a:rPr lang="nl-BE" sz="6600" dirty="0" smtClean="0"/>
              <a:t/>
            </a:r>
            <a:br>
              <a:rPr lang="nl-BE" sz="6600" dirty="0" smtClean="0"/>
            </a:br>
            <a:r>
              <a:rPr lang="nl-BE" sz="6600" u="sng" dirty="0" smtClean="0"/>
              <a:t>www.sg-landvanrhode.be</a:t>
            </a:r>
            <a:endParaRPr lang="nl-NL" sz="6600" u="sng" dirty="0"/>
          </a:p>
        </p:txBody>
      </p:sp>
    </p:spTree>
    <p:extLst>
      <p:ext uri="{BB962C8B-B14F-4D97-AF65-F5344CB8AC3E}">
        <p14:creationId xmlns:p14="http://schemas.microsoft.com/office/powerpoint/2010/main" val="87025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09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8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7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3" b="12563"/>
          <a:stretch>
            <a:fillRect/>
          </a:stretch>
        </p:blipFill>
        <p:spPr>
          <a:xfrm>
            <a:off x="-98276" y="116632"/>
            <a:ext cx="12212638" cy="6858000"/>
          </a:xfrm>
        </p:spPr>
      </p:pic>
      <p:sp>
        <p:nvSpPr>
          <p:cNvPr id="3" name="Tekstvak 2"/>
          <p:cNvSpPr txBox="1"/>
          <p:nvPr/>
        </p:nvSpPr>
        <p:spPr>
          <a:xfrm>
            <a:off x="4654252" y="1772816"/>
            <a:ext cx="684076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l-BE" sz="3600" dirty="0">
                <a:solidFill>
                  <a:srgbClr val="0070C0"/>
                </a:solidFill>
              </a:rPr>
              <a:t> </a:t>
            </a:r>
            <a:r>
              <a:rPr lang="nl-BE" sz="3600" dirty="0" smtClean="0">
                <a:solidFill>
                  <a:srgbClr val="0070C0"/>
                </a:solidFill>
              </a:rPr>
              <a:t>                                      Sinterklaas</a:t>
            </a:r>
            <a:endParaRPr lang="nl-NL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1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000"/>
    </mc:Choice>
    <mc:Fallback xmlns="">
      <p:transition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267C575-4926-4555-BB3A-4F8A097BA2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Fotoalbum voor afstuderen, zwart (breedbeeld)</Template>
  <TotalTime>0</TotalTime>
  <Words>478</Words>
  <Application>Microsoft Office PowerPoint</Application>
  <PresentationFormat>Aangepast</PresentationFormat>
  <Paragraphs>113</Paragraphs>
  <Slides>86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86</vt:i4>
      </vt:variant>
    </vt:vector>
  </HeadingPairs>
  <TitlesOfParts>
    <vt:vector size="92" baseType="lpstr">
      <vt:lpstr>Aharoni</vt:lpstr>
      <vt:lpstr>Arial</vt:lpstr>
      <vt:lpstr>Cambria</vt:lpstr>
      <vt:lpstr>Century</vt:lpstr>
      <vt:lpstr>Wingdings</vt:lpstr>
      <vt:lpstr>GraduationAlbum_16x9</vt:lpstr>
      <vt:lpstr>SCHOLENGEMEENSCHAP  LAND VAN RHODE   Sint-Elooischool  Sint-Michielsschool  Paus Johannescollege  Sint-Gregoriuscollege  De Graankorrel</vt:lpstr>
      <vt:lpstr>Vijf opdrachten voor  het katholiek basisonderwijs  in Vlaanderen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Van de meester in kostuum met das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Een gelukkig nieuwjaar  en  een goede gezondheid !</vt:lpstr>
      <vt:lpstr>De website van onze scholengemeenschap  LAND VAN RHODE  www.sg-landvanrhode.be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2017-11-16T12:53:08Z</dcterms:created>
  <dcterms:modified xsi:type="dcterms:W3CDTF">2018-01-11T12:37:40Z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